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GoogleSlidesCustomDataVersion2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16" roundtripDataSignature="AMtx7mg/H4qTcrUVSoXzHxl13Zx4ymg+w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76" d="100"/>
          <a:sy n="76" d="100"/>
        </p:scale>
        <p:origin x="-1206" y="21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customschemas.google.com/relationships/presentationmetadata" Target="metadata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9" Type="http://schemas.openxmlformats.org/officeDocument/2006/relationships/theme" Target="theme/theme1.xml"/><Relationship Id="rId4" Type="http://schemas.openxmlformats.org/officeDocument/2006/relationships/slide" Target="slides/slide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915845833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89" name="Google Shape;89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94" name="Google Shape;94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g35e5ccecc92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5" name="Google Shape;105;g35e5ccecc92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g35e5ccecc92_0_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4" name="Google Shape;114;g35e5ccecc92_0_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11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11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14" name="Google Shape;14;p11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15" name="Google Shape;15;p11"/>
          <p:cNvSpPr txBox="1">
            <a:spLocks noGrp="1"/>
          </p:cNvSpPr>
          <p:nvPr>
            <p:ph type="body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16" name="Google Shape;16;p11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17" name="Google Shape;17;p1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1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1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20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20"/>
          <p:cNvSpPr txBox="1">
            <a:spLocks noGrp="1"/>
          </p:cNvSpPr>
          <p:nvPr>
            <p:ph type="body" idx="1"/>
          </p:nvPr>
        </p:nvSpPr>
        <p:spPr>
          <a:xfrm rot="5400000">
            <a:off x="2309019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20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2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2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21"/>
          <p:cNvSpPr txBox="1">
            <a:spLocks noGrp="1"/>
          </p:cNvSpPr>
          <p:nvPr>
            <p:ph type="title"/>
          </p:nvPr>
        </p:nvSpPr>
        <p:spPr>
          <a:xfrm rot="5400000">
            <a:off x="4732338" y="2171701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21"/>
          <p:cNvSpPr txBox="1">
            <a:spLocks noGrp="1"/>
          </p:cNvSpPr>
          <p:nvPr>
            <p:ph type="body" idx="1"/>
          </p:nvPr>
        </p:nvSpPr>
        <p:spPr>
          <a:xfrm rot="5400000">
            <a:off x="541338" y="190500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2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2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2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12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12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23" name="Google Shape;23;p1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4" name="Google Shape;24;p1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1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13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13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9" name="Google Shape;29;p1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1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1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14"/>
          <p:cNvSpPr txBox="1"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sz="4000" b="1" cap="none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14"/>
          <p:cNvSpPr txBox="1"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5" name="Google Shape;35;p14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6" name="Google Shape;36;p14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7" name="Google Shape;37;p1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15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0" name="Google Shape;40;p15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41" name="Google Shape;41;p15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42" name="Google Shape;42;p1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1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15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6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16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1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1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17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1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8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18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marL="1371600" lvl="2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marL="2286000" lvl="4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marL="2743200" lvl="5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7" name="Google Shape;57;p18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58" name="Google Shape;58;p18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18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8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9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9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9"/>
          <p:cNvSpPr txBox="1">
            <a:spLocks noGrp="1"/>
          </p:cNvSpPr>
          <p:nvPr>
            <p:ph type="body" idx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65" name="Google Shape;65;p1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9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9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0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p10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318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10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1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1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"/>
          <p:cNvSpPr txBox="1">
            <a:spLocks noGrp="1"/>
          </p:cNvSpPr>
          <p:nvPr>
            <p:ph type="title"/>
          </p:nvPr>
        </p:nvSpPr>
        <p:spPr>
          <a:xfrm>
            <a:off x="513567" y="437741"/>
            <a:ext cx="8342334" cy="867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 algn="l"/>
            <a:r>
              <a:rPr lang="en-US" sz="3300" b="1" dirty="0" smtClean="0">
                <a:solidFill>
                  <a:srgbClr val="9900FF"/>
                </a:solidFill>
                <a:latin typeface="Nirmala UI" pitchFamily="34" charset="0"/>
                <a:ea typeface="Nirmala UI" pitchFamily="34" charset="0"/>
                <a:cs typeface="Nirmala UI" pitchFamily="34" charset="0"/>
                <a:sym typeface="Arial"/>
              </a:rPr>
              <a:t>पाठ-2  </a:t>
            </a:r>
            <a:r>
              <a:rPr lang="hi-IN" sz="3300" b="1" dirty="0" smtClean="0">
                <a:solidFill>
                  <a:srgbClr val="9900FF"/>
                </a:solidFill>
                <a:latin typeface="Arial"/>
                <a:ea typeface="Arial"/>
                <a:cs typeface="Arial"/>
                <a:sym typeface="Arial"/>
              </a:rPr>
              <a:t>टिल्लू </a:t>
            </a:r>
            <a:r>
              <a:rPr lang="hi-IN" sz="3300" b="1" dirty="0">
                <a:solidFill>
                  <a:srgbClr val="9900FF"/>
                </a:solidFill>
                <a:latin typeface="Arial"/>
                <a:ea typeface="Arial"/>
                <a:cs typeface="Arial"/>
                <a:sym typeface="Arial"/>
              </a:rPr>
              <a:t>का </a:t>
            </a:r>
            <a:r>
              <a:rPr lang="hi-IN" sz="3300" b="1" dirty="0" smtClean="0">
                <a:solidFill>
                  <a:srgbClr val="9900FF"/>
                </a:solidFill>
                <a:latin typeface="Arial"/>
                <a:ea typeface="Arial"/>
                <a:cs typeface="Arial"/>
                <a:sym typeface="Arial"/>
              </a:rPr>
              <a:t>भुट्टा</a:t>
            </a:r>
            <a:endParaRPr sz="3300" b="1" dirty="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5" name="Google Shape;85;p1"/>
          <p:cNvSpPr txBox="1">
            <a:spLocks noGrp="1"/>
          </p:cNvSpPr>
          <p:nvPr>
            <p:ph type="body" idx="1"/>
          </p:nvPr>
        </p:nvSpPr>
        <p:spPr>
          <a:xfrm>
            <a:off x="635875" y="1177950"/>
            <a:ext cx="6597300" cy="867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</a:pPr>
            <a:r>
              <a:rPr lang="en-US" sz="2200" dirty="0" smtClean="0">
                <a:latin typeface="Arial"/>
                <a:ea typeface="Arial"/>
                <a:cs typeface="Arial"/>
                <a:sym typeface="Arial"/>
              </a:rPr>
              <a:t>I. </a:t>
            </a:r>
            <a:r>
              <a:rPr lang="en-US" sz="2200" dirty="0" err="1" smtClean="0">
                <a:latin typeface="Arial"/>
                <a:ea typeface="Arial"/>
                <a:cs typeface="Arial"/>
                <a:sym typeface="Arial"/>
              </a:rPr>
              <a:t>अंग्रेजी</a:t>
            </a:r>
            <a:r>
              <a:rPr lang="en-US" sz="2200" dirty="0" smtClean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200" dirty="0" err="1">
                <a:latin typeface="Arial"/>
                <a:ea typeface="Arial"/>
                <a:cs typeface="Arial"/>
                <a:sym typeface="Arial"/>
              </a:rPr>
              <a:t>में</a:t>
            </a:r>
            <a:r>
              <a:rPr lang="en-US" sz="2200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200" dirty="0" err="1">
                <a:latin typeface="Arial"/>
                <a:ea typeface="Arial"/>
                <a:cs typeface="Arial"/>
                <a:sym typeface="Arial"/>
              </a:rPr>
              <a:t>अर्थ</a:t>
            </a:r>
            <a:r>
              <a:rPr lang="en-US" sz="2200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200" dirty="0" err="1">
                <a:latin typeface="Arial"/>
                <a:ea typeface="Arial"/>
                <a:cs typeface="Arial"/>
                <a:sym typeface="Arial"/>
              </a:rPr>
              <a:t>लिखिए</a:t>
            </a:r>
            <a:r>
              <a:rPr lang="en-US" sz="2200" dirty="0">
                <a:latin typeface="Arial"/>
                <a:ea typeface="Arial"/>
                <a:cs typeface="Arial"/>
                <a:sym typeface="Arial"/>
              </a:rPr>
              <a:t>। Write English meaning</a:t>
            </a:r>
            <a:endParaRPr sz="2200" dirty="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6" name="Google Shape;86;p1"/>
          <p:cNvSpPr txBox="1">
            <a:spLocks noGrp="1"/>
          </p:cNvSpPr>
          <p:nvPr>
            <p:ph type="body" idx="2"/>
          </p:nvPr>
        </p:nvSpPr>
        <p:spPr>
          <a:xfrm>
            <a:off x="232148" y="2004165"/>
            <a:ext cx="8776449" cy="389559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25000" lnSpcReduction="20000"/>
          </a:bodyPr>
          <a:lstStyle/>
          <a:p>
            <a:pPr marL="0" lvl="0" indent="0" algn="l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None/>
            </a:pPr>
            <a:endParaRPr sz="1200" dirty="0">
              <a:latin typeface="Arial"/>
              <a:ea typeface="Arial"/>
              <a:cs typeface="Arial"/>
              <a:sym typeface="Arial"/>
            </a:endParaRPr>
          </a:p>
          <a:p>
            <a:pPr indent="0">
              <a:lnSpc>
                <a:spcPct val="120000"/>
              </a:lnSpc>
              <a:spcBef>
                <a:spcPts val="1000"/>
              </a:spcBef>
              <a:buSzPts val="275"/>
              <a:buNone/>
            </a:pPr>
            <a:r>
              <a:rPr lang="en-US" sz="7200" dirty="0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1.</a:t>
            </a:r>
            <a:r>
              <a:rPr lang="hi-IN" sz="7200" dirty="0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गिलहरी-</a:t>
            </a:r>
            <a:r>
              <a:rPr lang="en-IN" sz="7200" dirty="0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squirrel		</a:t>
            </a:r>
            <a:r>
              <a:rPr lang="hi-IN" sz="7200" dirty="0" smtClean="0">
                <a:latin typeface="Arial"/>
                <a:ea typeface="Arial"/>
                <a:cs typeface="Arial"/>
                <a:sym typeface="Arial"/>
              </a:rPr>
              <a:t>4</a:t>
            </a:r>
            <a:r>
              <a:rPr lang="hi-IN" sz="7200" dirty="0">
                <a:latin typeface="Arial"/>
                <a:ea typeface="Arial"/>
                <a:cs typeface="Arial"/>
                <a:sym typeface="Arial"/>
              </a:rPr>
              <a:t>.</a:t>
            </a:r>
            <a:r>
              <a:rPr lang="hi-IN" sz="7200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उदास-</a:t>
            </a:r>
            <a:r>
              <a:rPr lang="en-US" sz="7200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sad</a:t>
            </a:r>
            <a:r>
              <a:rPr lang="en-US" sz="7200" dirty="0">
                <a:latin typeface="Arial"/>
                <a:ea typeface="Arial"/>
                <a:cs typeface="Arial"/>
                <a:sym typeface="Arial"/>
              </a:rPr>
              <a:t> </a:t>
            </a:r>
          </a:p>
          <a:p>
            <a:pPr lvl="0" indent="0">
              <a:lnSpc>
                <a:spcPct val="120000"/>
              </a:lnSpc>
              <a:spcBef>
                <a:spcPts val="1000"/>
              </a:spcBef>
              <a:buSzPts val="275"/>
              <a:buNone/>
            </a:pPr>
            <a:endParaRPr sz="7200" dirty="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  <a:p>
            <a:pPr lvl="0" indent="0">
              <a:lnSpc>
                <a:spcPct val="120000"/>
              </a:lnSpc>
              <a:spcBef>
                <a:spcPts val="1000"/>
              </a:spcBef>
              <a:buSzPts val="275"/>
              <a:buNone/>
            </a:pPr>
            <a:endParaRPr lang="en-US" sz="7200" dirty="0" smtClean="0">
              <a:latin typeface="Arial"/>
              <a:ea typeface="Arial"/>
              <a:cs typeface="Arial"/>
              <a:sym typeface="Arial"/>
            </a:endParaRPr>
          </a:p>
          <a:p>
            <a:pPr indent="0">
              <a:lnSpc>
                <a:spcPct val="120000"/>
              </a:lnSpc>
              <a:spcBef>
                <a:spcPts val="1000"/>
              </a:spcBef>
              <a:buSzPts val="275"/>
              <a:buNone/>
            </a:pPr>
            <a:r>
              <a:rPr lang="en-US" sz="7200" dirty="0" smtClean="0">
                <a:latin typeface="Arial"/>
                <a:ea typeface="Arial"/>
                <a:cs typeface="Arial"/>
                <a:sym typeface="Arial"/>
              </a:rPr>
              <a:t>2. </a:t>
            </a:r>
            <a:r>
              <a:rPr lang="hi-IN" sz="7200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भुट्टा-</a:t>
            </a:r>
            <a:r>
              <a:rPr lang="en-IN" sz="7200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corn </a:t>
            </a:r>
            <a:r>
              <a:rPr lang="en-IN" sz="7200" dirty="0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			</a:t>
            </a:r>
            <a:r>
              <a:rPr lang="hi-IN" sz="7200" dirty="0" smtClean="0">
                <a:latin typeface="Arial"/>
                <a:ea typeface="Arial"/>
                <a:cs typeface="Arial"/>
                <a:sym typeface="Arial"/>
              </a:rPr>
              <a:t>5</a:t>
            </a:r>
            <a:r>
              <a:rPr lang="hi-IN" sz="7200" dirty="0">
                <a:latin typeface="Arial"/>
                <a:ea typeface="Arial"/>
                <a:cs typeface="Arial"/>
                <a:sym typeface="Arial"/>
              </a:rPr>
              <a:t>.</a:t>
            </a:r>
            <a:r>
              <a:rPr lang="hi-IN" sz="7200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सुखा-</a:t>
            </a:r>
            <a:r>
              <a:rPr lang="en-US" sz="7200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dry</a:t>
            </a:r>
            <a:r>
              <a:rPr lang="en-US" sz="7200" dirty="0">
                <a:latin typeface="Arial"/>
                <a:ea typeface="Arial"/>
                <a:cs typeface="Arial"/>
                <a:sym typeface="Arial"/>
              </a:rPr>
              <a:t> </a:t>
            </a:r>
          </a:p>
          <a:p>
            <a:pPr lvl="0" indent="0">
              <a:lnSpc>
                <a:spcPct val="120000"/>
              </a:lnSpc>
              <a:spcBef>
                <a:spcPts val="1000"/>
              </a:spcBef>
              <a:buSzPts val="275"/>
              <a:buNone/>
            </a:pPr>
            <a:endParaRPr sz="7200" dirty="0" smtClean="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lvl="0" indent="0" algn="l" rtl="0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ts val="275"/>
              <a:buNone/>
            </a:pPr>
            <a:endParaRPr sz="7200" dirty="0">
              <a:latin typeface="Arial"/>
              <a:ea typeface="Arial"/>
              <a:cs typeface="Arial"/>
              <a:sym typeface="Arial"/>
            </a:endParaRPr>
          </a:p>
          <a:p>
            <a:pPr indent="0">
              <a:lnSpc>
                <a:spcPct val="120000"/>
              </a:lnSpc>
              <a:spcBef>
                <a:spcPts val="1000"/>
              </a:spcBef>
              <a:buSzPts val="275"/>
              <a:buNone/>
            </a:pPr>
            <a:r>
              <a:rPr lang="en-US" sz="7200" dirty="0">
                <a:latin typeface="Arial"/>
                <a:ea typeface="Arial"/>
                <a:cs typeface="Arial"/>
                <a:sym typeface="Arial"/>
              </a:rPr>
              <a:t>3</a:t>
            </a:r>
            <a:r>
              <a:rPr lang="en-US" sz="7200" dirty="0" smtClean="0">
                <a:latin typeface="Arial"/>
                <a:ea typeface="Arial"/>
                <a:cs typeface="Arial"/>
                <a:sym typeface="Arial"/>
              </a:rPr>
              <a:t>.</a:t>
            </a:r>
            <a:r>
              <a:rPr lang="hi-IN" sz="7200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तिनके-</a:t>
            </a:r>
            <a:r>
              <a:rPr lang="en-IN" sz="7200" dirty="0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straws		</a:t>
            </a:r>
            <a:r>
              <a:rPr lang="hi-IN" sz="7200" dirty="0" smtClean="0">
                <a:latin typeface="Arial"/>
                <a:ea typeface="Arial"/>
                <a:cs typeface="Arial"/>
                <a:sym typeface="Arial"/>
              </a:rPr>
              <a:t>6</a:t>
            </a:r>
            <a:r>
              <a:rPr lang="hi-IN" sz="7200" dirty="0">
                <a:latin typeface="Arial"/>
                <a:ea typeface="Arial"/>
                <a:cs typeface="Arial"/>
                <a:sym typeface="Arial"/>
              </a:rPr>
              <a:t>.</a:t>
            </a:r>
            <a:r>
              <a:rPr lang="hi-IN" sz="7200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खाना-</a:t>
            </a:r>
            <a:r>
              <a:rPr lang="en-US" sz="7200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food</a:t>
            </a:r>
            <a:r>
              <a:rPr lang="en-US" sz="7200" dirty="0">
                <a:latin typeface="Arial"/>
                <a:ea typeface="Arial"/>
                <a:cs typeface="Arial"/>
                <a:sym typeface="Arial"/>
              </a:rPr>
              <a:t> </a:t>
            </a:r>
          </a:p>
          <a:p>
            <a:pPr lvl="0" indent="0">
              <a:lnSpc>
                <a:spcPct val="120000"/>
              </a:lnSpc>
              <a:spcBef>
                <a:spcPts val="1000"/>
              </a:spcBef>
              <a:buSzPts val="275"/>
              <a:buNone/>
            </a:pPr>
            <a:endParaRPr sz="7200" dirty="0">
              <a:latin typeface="Arial"/>
              <a:ea typeface="Arial"/>
              <a:cs typeface="Arial"/>
              <a:sym typeface="Arial"/>
            </a:endParaRPr>
          </a:p>
          <a:p>
            <a:pPr marL="457200" lvl="0" indent="0" algn="l" rtl="0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ts val="275"/>
              <a:buNone/>
            </a:pPr>
            <a:endParaRPr sz="6400" dirty="0">
              <a:latin typeface="Arial"/>
              <a:ea typeface="Arial"/>
              <a:cs typeface="Arial"/>
              <a:sym typeface="Arial"/>
            </a:endParaRPr>
          </a:p>
          <a:p>
            <a:pPr marL="457200" lvl="0" indent="0" algn="l" rtl="0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ts val="275"/>
              <a:buNone/>
            </a:pPr>
            <a:endParaRPr sz="6400" dirty="0">
              <a:latin typeface="Arial"/>
              <a:ea typeface="Arial"/>
              <a:cs typeface="Arial"/>
              <a:sym typeface="Arial"/>
            </a:endParaRPr>
          </a:p>
          <a:p>
            <a:pPr marL="457200" lvl="0" indent="0" algn="l" rtl="0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ts val="275"/>
              <a:buNone/>
            </a:pPr>
            <a:endParaRPr sz="6400" dirty="0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2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33033"/>
              <a:buNone/>
            </a:pPr>
            <a:r>
              <a:rPr lang="en-US" sz="7265" dirty="0" smtClean="0">
                <a:latin typeface="Arial"/>
                <a:ea typeface="Arial"/>
                <a:cs typeface="Arial"/>
                <a:sym typeface="Arial"/>
              </a:rPr>
              <a:t>              </a:t>
            </a:r>
            <a:endParaRPr sz="7265" dirty="0">
              <a:latin typeface="Arial"/>
              <a:ea typeface="Arial"/>
              <a:cs typeface="Arial"/>
              <a:sym typeface="Arial"/>
            </a:endParaRPr>
          </a:p>
          <a:p>
            <a:pPr marL="342900" lvl="0" indent="-1905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endParaRPr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5316" y="2179529"/>
            <a:ext cx="2455429" cy="15630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9551" y="3966227"/>
            <a:ext cx="3192804" cy="18834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2"/>
          <p:cNvSpPr txBox="1">
            <a:spLocks noGrp="1"/>
          </p:cNvSpPr>
          <p:nvPr>
            <p:ph type="body" idx="2"/>
          </p:nvPr>
        </p:nvSpPr>
        <p:spPr>
          <a:xfrm>
            <a:off x="457200" y="548650"/>
            <a:ext cx="7960290" cy="584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77500" lnSpcReduction="20000"/>
          </a:bodyPr>
          <a:lstStyle/>
          <a:p>
            <a:pPr lvl="0" indent="0">
              <a:lnSpc>
                <a:spcPct val="115000"/>
              </a:lnSpc>
              <a:spcBef>
                <a:spcPts val="1000"/>
              </a:spcBef>
              <a:buSzPct val="37366"/>
              <a:buNone/>
            </a:pPr>
            <a:r>
              <a:rPr lang="en-US" sz="2943" b="1" dirty="0" smtClean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II.</a:t>
            </a:r>
            <a:r>
              <a:rPr lang="hi-IN" sz="2943" b="1" dirty="0" smtClean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बहुवचन </a:t>
            </a:r>
            <a:r>
              <a:rPr lang="hi-IN" sz="2943" b="1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बनाइए</a:t>
            </a:r>
            <a:r>
              <a:rPr lang="hi-IN" sz="2943" b="1" dirty="0" smtClean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।</a:t>
            </a:r>
            <a:r>
              <a:rPr lang="en-US" sz="2943" b="1" dirty="0" smtClean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  Plural form</a:t>
            </a:r>
          </a:p>
          <a:p>
            <a:pPr lvl="0" indent="0">
              <a:lnSpc>
                <a:spcPct val="115000"/>
              </a:lnSpc>
              <a:spcBef>
                <a:spcPts val="1000"/>
              </a:spcBef>
              <a:buSzPct val="37366"/>
              <a:buNone/>
            </a:pPr>
            <a:r>
              <a:rPr lang="en-US" sz="2943" dirty="0" smtClean="0">
                <a:latin typeface="Arial"/>
                <a:ea typeface="Arial"/>
                <a:cs typeface="Arial"/>
                <a:sym typeface="Arial"/>
              </a:rPr>
              <a:t>1.</a:t>
            </a:r>
            <a:r>
              <a:rPr lang="hi-IN" sz="2943" dirty="0">
                <a:latin typeface="Arial"/>
                <a:ea typeface="Arial"/>
                <a:cs typeface="Arial"/>
                <a:sym typeface="Arial"/>
              </a:rPr>
              <a:t> तिनका- </a:t>
            </a:r>
            <a:r>
              <a:rPr lang="hi-IN" sz="2943" dirty="0" smtClean="0">
                <a:latin typeface="Arial"/>
                <a:ea typeface="Arial"/>
                <a:cs typeface="Arial"/>
                <a:sym typeface="Arial"/>
              </a:rPr>
              <a:t>तिनके</a:t>
            </a:r>
            <a:r>
              <a:rPr lang="hi-IN" sz="2943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943" dirty="0" smtClean="0">
                <a:latin typeface="Arial"/>
                <a:ea typeface="Arial"/>
                <a:cs typeface="Arial"/>
                <a:sym typeface="Arial"/>
              </a:rPr>
              <a:t>		6.</a:t>
            </a:r>
            <a:r>
              <a:rPr lang="hi-IN" sz="2943" dirty="0" smtClean="0">
                <a:latin typeface="Arial"/>
                <a:ea typeface="Arial"/>
                <a:cs typeface="Arial"/>
                <a:sym typeface="Arial"/>
              </a:rPr>
              <a:t>पिता- </a:t>
            </a:r>
            <a:r>
              <a:rPr lang="hi-IN" sz="2943" dirty="0">
                <a:latin typeface="Arial"/>
                <a:ea typeface="Arial"/>
                <a:cs typeface="Arial"/>
                <a:sym typeface="Arial"/>
              </a:rPr>
              <a:t>पिता</a:t>
            </a:r>
            <a:endParaRPr sz="2943" dirty="0">
              <a:latin typeface="Arial"/>
              <a:ea typeface="Arial"/>
              <a:cs typeface="Arial"/>
              <a:sym typeface="Arial"/>
            </a:endParaRPr>
          </a:p>
          <a:p>
            <a:pPr marL="457200" lvl="0" indent="0" algn="l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37366"/>
              <a:buFont typeface="Arial"/>
              <a:buNone/>
            </a:pPr>
            <a:endParaRPr sz="2943" dirty="0">
              <a:latin typeface="Arial"/>
              <a:ea typeface="Arial"/>
              <a:cs typeface="Arial"/>
              <a:sym typeface="Arial"/>
            </a:endParaRPr>
          </a:p>
          <a:p>
            <a:pPr lvl="0" indent="0">
              <a:lnSpc>
                <a:spcPct val="115000"/>
              </a:lnSpc>
              <a:spcBef>
                <a:spcPts val="1000"/>
              </a:spcBef>
              <a:buSzPct val="37366"/>
              <a:buNone/>
            </a:pPr>
            <a:r>
              <a:rPr lang="en-US" sz="2943" dirty="0" smtClean="0">
                <a:latin typeface="Arial"/>
                <a:ea typeface="Arial"/>
                <a:cs typeface="Arial"/>
                <a:sym typeface="Arial"/>
              </a:rPr>
              <a:t>2. </a:t>
            </a:r>
            <a:r>
              <a:rPr lang="hi-IN" sz="2943" dirty="0">
                <a:latin typeface="Arial"/>
                <a:ea typeface="Arial"/>
                <a:cs typeface="Arial"/>
                <a:sym typeface="Arial"/>
              </a:rPr>
              <a:t>ऋतु -</a:t>
            </a:r>
            <a:r>
              <a:rPr lang="hi-IN" sz="2943" dirty="0" smtClean="0">
                <a:latin typeface="Arial"/>
                <a:ea typeface="Arial"/>
                <a:cs typeface="Arial"/>
                <a:sym typeface="Arial"/>
              </a:rPr>
              <a:t>ऋतुएँ</a:t>
            </a:r>
            <a:r>
              <a:rPr lang="hi-IN" sz="2943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943" dirty="0" smtClean="0">
                <a:latin typeface="Arial"/>
                <a:ea typeface="Arial"/>
                <a:cs typeface="Arial"/>
                <a:sym typeface="Arial"/>
              </a:rPr>
              <a:t>		7.</a:t>
            </a:r>
            <a:r>
              <a:rPr lang="hi-IN" sz="2943" dirty="0" smtClean="0">
                <a:latin typeface="Arial"/>
                <a:ea typeface="Arial"/>
                <a:cs typeface="Arial"/>
                <a:sym typeface="Arial"/>
              </a:rPr>
              <a:t>आँख- </a:t>
            </a:r>
            <a:r>
              <a:rPr lang="hi-IN" sz="2943" dirty="0">
                <a:latin typeface="Arial"/>
                <a:ea typeface="Arial"/>
                <a:cs typeface="Arial"/>
                <a:sym typeface="Arial"/>
              </a:rPr>
              <a:t>आँखें</a:t>
            </a:r>
            <a:endParaRPr sz="2943" dirty="0">
              <a:latin typeface="Arial"/>
              <a:ea typeface="Arial"/>
              <a:cs typeface="Arial"/>
              <a:sym typeface="Arial"/>
            </a:endParaRPr>
          </a:p>
          <a:p>
            <a:pPr marL="457200" lvl="0" indent="0" algn="l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37366"/>
              <a:buFont typeface="Arial"/>
              <a:buNone/>
            </a:pPr>
            <a:endParaRPr sz="2943" dirty="0">
              <a:latin typeface="Arial"/>
              <a:ea typeface="Arial"/>
              <a:cs typeface="Arial"/>
              <a:sym typeface="Arial"/>
            </a:endParaRPr>
          </a:p>
          <a:p>
            <a:pPr lvl="0" indent="0">
              <a:lnSpc>
                <a:spcPct val="115000"/>
              </a:lnSpc>
              <a:spcBef>
                <a:spcPts val="1000"/>
              </a:spcBef>
              <a:buSzPct val="37366"/>
              <a:buNone/>
            </a:pPr>
            <a:r>
              <a:rPr lang="en-US" sz="2943" dirty="0" smtClean="0">
                <a:latin typeface="Arial"/>
                <a:ea typeface="Arial"/>
                <a:cs typeface="Arial"/>
                <a:sym typeface="Arial"/>
              </a:rPr>
              <a:t>3. </a:t>
            </a:r>
            <a:r>
              <a:rPr lang="hi-IN" sz="2943" dirty="0">
                <a:latin typeface="Arial"/>
                <a:ea typeface="Arial"/>
                <a:cs typeface="Arial"/>
                <a:sym typeface="Arial"/>
              </a:rPr>
              <a:t>भुट्टा- </a:t>
            </a:r>
            <a:r>
              <a:rPr lang="hi-IN" sz="2943" dirty="0" smtClean="0">
                <a:latin typeface="Arial"/>
                <a:ea typeface="Arial"/>
                <a:cs typeface="Arial"/>
                <a:sym typeface="Arial"/>
              </a:rPr>
              <a:t>भुट्टे</a:t>
            </a:r>
            <a:r>
              <a:rPr lang="hi-IN" sz="2943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943" dirty="0" smtClean="0">
                <a:latin typeface="Arial"/>
                <a:ea typeface="Arial"/>
                <a:cs typeface="Arial"/>
                <a:sym typeface="Arial"/>
              </a:rPr>
              <a:t>		8.</a:t>
            </a:r>
            <a:r>
              <a:rPr lang="hi-IN" sz="2943" dirty="0" smtClean="0">
                <a:latin typeface="Arial"/>
                <a:ea typeface="Arial"/>
                <a:cs typeface="Arial"/>
                <a:sym typeface="Arial"/>
              </a:rPr>
              <a:t>गिलहरी- </a:t>
            </a:r>
            <a:r>
              <a:rPr lang="hi-IN" sz="2943" dirty="0">
                <a:latin typeface="Arial"/>
                <a:ea typeface="Arial"/>
                <a:cs typeface="Arial"/>
                <a:sym typeface="Arial"/>
              </a:rPr>
              <a:t>गिलहरियाँ</a:t>
            </a:r>
            <a:endParaRPr sz="2943" dirty="0">
              <a:latin typeface="Arial"/>
              <a:ea typeface="Arial"/>
              <a:cs typeface="Arial"/>
              <a:sym typeface="Arial"/>
            </a:endParaRPr>
          </a:p>
          <a:p>
            <a:pPr marL="457200" lvl="0" indent="0" algn="l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37366"/>
              <a:buFont typeface="Arial"/>
              <a:buNone/>
            </a:pPr>
            <a:endParaRPr sz="2943" dirty="0">
              <a:latin typeface="Arial"/>
              <a:ea typeface="Arial"/>
              <a:cs typeface="Arial"/>
              <a:sym typeface="Arial"/>
            </a:endParaRPr>
          </a:p>
          <a:p>
            <a:pPr lvl="0" indent="0">
              <a:lnSpc>
                <a:spcPct val="115000"/>
              </a:lnSpc>
              <a:spcBef>
                <a:spcPts val="1000"/>
              </a:spcBef>
              <a:buSzPct val="37366"/>
              <a:buNone/>
            </a:pPr>
            <a:r>
              <a:rPr lang="en-US" sz="2943" dirty="0" smtClean="0">
                <a:latin typeface="Arial"/>
                <a:ea typeface="Arial"/>
                <a:cs typeface="Arial"/>
                <a:sym typeface="Arial"/>
              </a:rPr>
              <a:t>4. </a:t>
            </a:r>
            <a:r>
              <a:rPr lang="hi-IN" sz="2943" dirty="0">
                <a:latin typeface="Arial"/>
                <a:ea typeface="Arial"/>
                <a:cs typeface="Arial"/>
                <a:sym typeface="Arial"/>
              </a:rPr>
              <a:t>हिस्सा- हिस्से </a:t>
            </a:r>
            <a:r>
              <a:rPr lang="en-US" sz="2943" dirty="0" smtClean="0">
                <a:latin typeface="Arial"/>
                <a:ea typeface="Arial"/>
                <a:cs typeface="Arial"/>
                <a:sym typeface="Arial"/>
              </a:rPr>
              <a:t>		9.</a:t>
            </a:r>
            <a:r>
              <a:rPr lang="hi-IN" sz="2943" dirty="0" smtClean="0">
                <a:latin typeface="Arial"/>
                <a:ea typeface="Arial"/>
                <a:cs typeface="Arial"/>
                <a:sym typeface="Arial"/>
              </a:rPr>
              <a:t>भाई-</a:t>
            </a:r>
            <a:r>
              <a:rPr lang="en-US" sz="2943" dirty="0" smtClean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hi-IN" sz="2943" dirty="0" smtClean="0">
                <a:latin typeface="Arial"/>
                <a:ea typeface="Arial"/>
                <a:cs typeface="Arial"/>
                <a:sym typeface="Arial"/>
              </a:rPr>
              <a:t>भाई</a:t>
            </a:r>
            <a:endParaRPr sz="2943" dirty="0">
              <a:latin typeface="Arial"/>
              <a:ea typeface="Arial"/>
              <a:cs typeface="Arial"/>
              <a:sym typeface="Arial"/>
            </a:endParaRPr>
          </a:p>
          <a:p>
            <a:pPr marL="457200" lvl="0" indent="0" algn="l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37366"/>
              <a:buFont typeface="Arial"/>
              <a:buNone/>
            </a:pPr>
            <a:endParaRPr sz="2943" dirty="0">
              <a:latin typeface="Arial"/>
              <a:ea typeface="Arial"/>
              <a:cs typeface="Arial"/>
              <a:sym typeface="Arial"/>
            </a:endParaRPr>
          </a:p>
          <a:p>
            <a:pPr lvl="0" indent="0">
              <a:lnSpc>
                <a:spcPct val="115000"/>
              </a:lnSpc>
              <a:spcBef>
                <a:spcPts val="1000"/>
              </a:spcBef>
              <a:buSzPct val="37366"/>
              <a:buNone/>
            </a:pPr>
            <a:r>
              <a:rPr lang="en-US" sz="2943" dirty="0" smtClean="0">
                <a:latin typeface="Arial"/>
                <a:ea typeface="Arial"/>
                <a:cs typeface="Arial"/>
                <a:sym typeface="Arial"/>
              </a:rPr>
              <a:t>5.</a:t>
            </a:r>
            <a:r>
              <a:rPr lang="hi-IN" sz="2943" dirty="0">
                <a:latin typeface="Arial"/>
                <a:ea typeface="Arial"/>
                <a:cs typeface="Arial"/>
                <a:sym typeface="Arial"/>
              </a:rPr>
              <a:t> माता- </a:t>
            </a:r>
            <a:r>
              <a:rPr lang="hi-IN" sz="2943" dirty="0" smtClean="0">
                <a:latin typeface="Arial"/>
                <a:ea typeface="Arial"/>
                <a:cs typeface="Arial"/>
                <a:sym typeface="Arial"/>
              </a:rPr>
              <a:t>माताएँ</a:t>
            </a:r>
            <a:r>
              <a:rPr lang="hi-IN" sz="2943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943" dirty="0" smtClean="0">
                <a:latin typeface="Arial"/>
                <a:ea typeface="Arial"/>
                <a:cs typeface="Arial"/>
                <a:sym typeface="Arial"/>
              </a:rPr>
              <a:t>		10.</a:t>
            </a:r>
            <a:r>
              <a:rPr lang="hi-IN" sz="2943" dirty="0" smtClean="0">
                <a:latin typeface="Arial"/>
                <a:ea typeface="Arial"/>
                <a:cs typeface="Arial"/>
                <a:sym typeface="Arial"/>
              </a:rPr>
              <a:t>बच्चा- </a:t>
            </a:r>
            <a:r>
              <a:rPr lang="hi-IN" sz="2943" dirty="0">
                <a:latin typeface="Arial"/>
                <a:ea typeface="Arial"/>
                <a:cs typeface="Arial"/>
                <a:sym typeface="Arial"/>
              </a:rPr>
              <a:t>बच्चे</a:t>
            </a:r>
            <a:endParaRPr sz="2943" dirty="0">
              <a:latin typeface="Arial"/>
              <a:ea typeface="Arial"/>
              <a:cs typeface="Arial"/>
              <a:sym typeface="Arial"/>
            </a:endParaRPr>
          </a:p>
          <a:p>
            <a:pPr marL="457200" lvl="0" indent="0" algn="l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37366"/>
              <a:buFont typeface="Arial"/>
              <a:buNone/>
            </a:pPr>
            <a:endParaRPr sz="2943" dirty="0">
              <a:latin typeface="Arial"/>
              <a:ea typeface="Arial"/>
              <a:cs typeface="Arial"/>
              <a:sym typeface="Arial"/>
            </a:endParaRPr>
          </a:p>
          <a:p>
            <a:pPr lvl="0" indent="0">
              <a:lnSpc>
                <a:spcPct val="115000"/>
              </a:lnSpc>
              <a:spcBef>
                <a:spcPts val="1000"/>
              </a:spcBef>
              <a:buSzPct val="37366"/>
              <a:buNone/>
            </a:pPr>
            <a:r>
              <a:rPr lang="hi-IN" sz="2943" dirty="0" smtClean="0">
                <a:latin typeface="Arial"/>
                <a:ea typeface="Arial"/>
                <a:cs typeface="Arial"/>
                <a:sym typeface="Arial"/>
              </a:rPr>
              <a:t> </a:t>
            </a:r>
            <a:endParaRPr sz="2943" dirty="0">
              <a:latin typeface="Arial"/>
              <a:ea typeface="Arial"/>
              <a:cs typeface="Arial"/>
              <a:sym typeface="Arial"/>
            </a:endParaRPr>
          </a:p>
          <a:p>
            <a:pPr marL="457200" lvl="0" indent="0" algn="l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6720"/>
              <a:buFont typeface="Arial"/>
              <a:buNone/>
            </a:pPr>
            <a:endParaRPr dirty="0">
              <a:latin typeface="Arial"/>
              <a:ea typeface="Arial"/>
              <a:cs typeface="Arial"/>
              <a:sym typeface="Arial"/>
            </a:endParaRPr>
          </a:p>
          <a:p>
            <a:pPr marL="342900" lvl="0" indent="-190500" algn="l" rtl="0">
              <a:lnSpc>
                <a:spcPct val="200000"/>
              </a:lnSpc>
              <a:spcBef>
                <a:spcPts val="1000"/>
              </a:spcBef>
              <a:spcAft>
                <a:spcPts val="1000"/>
              </a:spcAft>
              <a:buClr>
                <a:schemeClr val="dk1"/>
              </a:buClr>
              <a:buSzPct val="95693"/>
              <a:buNone/>
            </a:pPr>
            <a:endParaRPr sz="2508" dirty="0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4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0" indent="-3429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endParaRPr>
              <a:latin typeface="Arial"/>
              <a:ea typeface="Arial"/>
              <a:cs typeface="Arial"/>
              <a:sym typeface="Arial"/>
            </a:endParaRPr>
          </a:p>
          <a:p>
            <a:pPr marL="342900" lvl="0" indent="-1905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endParaRPr/>
          </a:p>
        </p:txBody>
      </p:sp>
      <p:sp>
        <p:nvSpPr>
          <p:cNvPr id="97" name="Google Shape;97;p4"/>
          <p:cNvSpPr txBox="1">
            <a:spLocks noGrp="1"/>
          </p:cNvSpPr>
          <p:nvPr>
            <p:ph type="body" idx="3"/>
          </p:nvPr>
        </p:nvSpPr>
        <p:spPr>
          <a:xfrm>
            <a:off x="513567" y="626300"/>
            <a:ext cx="8517697" cy="38955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indent="0">
              <a:lnSpc>
                <a:spcPct val="90000"/>
              </a:lnSpc>
              <a:spcBef>
                <a:spcPts val="0"/>
              </a:spcBef>
              <a:buSzPts val="440"/>
            </a:pPr>
            <a:r>
              <a:rPr lang="en-US" dirty="0" smtClean="0">
                <a:solidFill>
                  <a:srgbClr val="00B050"/>
                </a:solidFill>
              </a:rPr>
              <a:t>III</a:t>
            </a:r>
            <a:r>
              <a:rPr lang="en-US" dirty="0">
                <a:solidFill>
                  <a:srgbClr val="00B050"/>
                </a:solidFill>
              </a:rPr>
              <a:t>. </a:t>
            </a:r>
            <a:r>
              <a:rPr lang="hi-IN" dirty="0">
                <a:solidFill>
                  <a:srgbClr val="00B050"/>
                </a:solidFill>
              </a:rPr>
              <a:t>प्रश्न- उत्तर</a:t>
            </a:r>
            <a:endParaRPr lang="hi-IN" b="0" dirty="0">
              <a:solidFill>
                <a:srgbClr val="00B05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"/>
              <a:buNone/>
            </a:pPr>
            <a:endParaRPr sz="2260" b="0" dirty="0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"/>
              <a:buNone/>
            </a:pPr>
            <a:endParaRPr sz="2260" b="0" dirty="0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"/>
              <a:buNone/>
            </a:pPr>
            <a:endParaRPr sz="2260" b="0" dirty="0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"/>
              <a:buNone/>
            </a:pPr>
            <a:endParaRPr sz="2260" b="0" dirty="0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"/>
              <a:buNone/>
            </a:pPr>
            <a:endParaRPr sz="2260" b="0" dirty="0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"/>
              <a:buNone/>
            </a:pPr>
            <a:r>
              <a:rPr lang="en-US" sz="2260" b="0" dirty="0" smtClean="0">
                <a:latin typeface="Arial"/>
                <a:ea typeface="Arial"/>
                <a:cs typeface="Arial"/>
                <a:sym typeface="Arial"/>
              </a:rPr>
              <a:t>    	</a:t>
            </a:r>
            <a:endParaRPr sz="2260" b="0" dirty="0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"/>
              <a:buNone/>
            </a:pPr>
            <a:r>
              <a:rPr lang="en-US" sz="2260" b="0" dirty="0" smtClean="0">
                <a:latin typeface="Arial"/>
                <a:ea typeface="Arial"/>
                <a:cs typeface="Arial"/>
                <a:sym typeface="Arial"/>
              </a:rPr>
              <a:t>  </a:t>
            </a:r>
          </a:p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"/>
              <a:buNone/>
            </a:pPr>
            <a:r>
              <a:rPr lang="en-US" sz="2260" b="0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260" b="0" dirty="0" smtClean="0">
                <a:latin typeface="Arial"/>
                <a:ea typeface="Arial"/>
                <a:cs typeface="Arial"/>
                <a:sym typeface="Arial"/>
              </a:rPr>
              <a:t>  		  </a:t>
            </a:r>
            <a:endParaRPr sz="2260" b="0" dirty="0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"/>
              <a:buNone/>
            </a:pPr>
            <a:endParaRPr sz="2260" b="0" dirty="0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"/>
              <a:buNone/>
            </a:pPr>
            <a:endParaRPr sz="2260" b="0" dirty="0">
              <a:latin typeface="Arial"/>
              <a:ea typeface="Arial"/>
              <a:cs typeface="Arial"/>
              <a:sym typeface="Arial"/>
            </a:endParaRPr>
          </a:p>
          <a:p>
            <a:pPr marL="0" lvl="0" indent="0">
              <a:lnSpc>
                <a:spcPct val="90000"/>
              </a:lnSpc>
              <a:spcBef>
                <a:spcPts val="0"/>
              </a:spcBef>
              <a:buSzPts val="440"/>
            </a:pPr>
            <a:r>
              <a:rPr lang="en-US" sz="2000" dirty="0" smtClean="0"/>
              <a:t>   		</a:t>
            </a:r>
            <a:endParaRPr sz="2260" b="0" dirty="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8" name="Google Shape;98;p4"/>
          <p:cNvSpPr txBox="1">
            <a:spLocks noGrp="1"/>
          </p:cNvSpPr>
          <p:nvPr>
            <p:ph type="body" idx="4"/>
          </p:nvPr>
        </p:nvSpPr>
        <p:spPr>
          <a:xfrm>
            <a:off x="381940" y="684414"/>
            <a:ext cx="7722400" cy="55159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"/>
              <a:buNone/>
            </a:pPr>
            <a:endParaRPr sz="2260" dirty="0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"/>
              <a:buFont typeface="Arial"/>
              <a:buNone/>
            </a:pPr>
            <a:endParaRPr sz="2260" dirty="0">
              <a:latin typeface="Arial"/>
              <a:ea typeface="Arial"/>
              <a:cs typeface="Arial"/>
              <a:sym typeface="Arial"/>
            </a:endParaRPr>
          </a:p>
          <a:p>
            <a:pPr marL="152400" lvl="0" indent="0">
              <a:spcBef>
                <a:spcPts val="0"/>
              </a:spcBef>
              <a:buNone/>
            </a:pPr>
            <a:r>
              <a:rPr lang="en-US" sz="2000" b="1" dirty="0" smtClean="0">
                <a:solidFill>
                  <a:srgbClr val="7030A0"/>
                </a:solidFill>
              </a:rPr>
              <a:t>        1.</a:t>
            </a:r>
            <a:r>
              <a:rPr lang="hi-IN" sz="2000" b="1" dirty="0" smtClean="0">
                <a:solidFill>
                  <a:srgbClr val="7030A0"/>
                </a:solidFill>
              </a:rPr>
              <a:t>गिलहरी </a:t>
            </a:r>
            <a:r>
              <a:rPr lang="hi-IN" sz="2000" b="1" dirty="0">
                <a:solidFill>
                  <a:srgbClr val="7030A0"/>
                </a:solidFill>
              </a:rPr>
              <a:t>के बच्चों के क्या नाम थे</a:t>
            </a:r>
            <a:r>
              <a:rPr lang="hi-IN" sz="2000" b="1" dirty="0" smtClean="0">
                <a:solidFill>
                  <a:srgbClr val="7030A0"/>
                </a:solidFill>
              </a:rPr>
              <a:t>?</a:t>
            </a:r>
            <a:endParaRPr lang="en-US" sz="2000" b="1" dirty="0" smtClean="0">
              <a:solidFill>
                <a:srgbClr val="7030A0"/>
              </a:solidFill>
            </a:endParaRPr>
          </a:p>
          <a:p>
            <a:pPr marL="152400" lvl="0" indent="0">
              <a:spcBef>
                <a:spcPts val="0"/>
              </a:spcBef>
              <a:buNone/>
            </a:pPr>
            <a:r>
              <a:rPr lang="en-US" sz="2000" dirty="0" smtClean="0"/>
              <a:t>     </a:t>
            </a:r>
          </a:p>
          <a:p>
            <a:pPr marL="152400" lvl="0" indent="0">
              <a:spcBef>
                <a:spcPts val="0"/>
              </a:spcBef>
              <a:buNone/>
            </a:pPr>
            <a:r>
              <a:rPr lang="en-US" sz="2000" dirty="0"/>
              <a:t> </a:t>
            </a:r>
            <a:r>
              <a:rPr lang="en-US" sz="2000" dirty="0" smtClean="0"/>
              <a:t>            </a:t>
            </a:r>
            <a:r>
              <a:rPr lang="hi-IN" sz="2000" dirty="0" smtClean="0"/>
              <a:t>गिलहरी </a:t>
            </a:r>
            <a:r>
              <a:rPr lang="hi-IN" sz="2000" dirty="0"/>
              <a:t>के बच्चों का नाम था- गुल्लू, बुल्लू और टिल्लू ।</a:t>
            </a:r>
            <a:endParaRPr sz="2000" b="1" dirty="0">
              <a:solidFill>
                <a:srgbClr val="7030A0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876822" y="2320632"/>
            <a:ext cx="7352778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   </a:t>
            </a:r>
            <a:r>
              <a:rPr lang="en-US" sz="2000" b="1" dirty="0" smtClean="0">
                <a:solidFill>
                  <a:srgbClr val="7030A0"/>
                </a:solidFill>
              </a:rPr>
              <a:t>2.</a:t>
            </a:r>
            <a:r>
              <a:rPr lang="hi-IN" sz="2000" b="1" dirty="0" smtClean="0">
                <a:solidFill>
                  <a:srgbClr val="7030A0"/>
                </a:solidFill>
              </a:rPr>
              <a:t>गिलहरी </a:t>
            </a:r>
            <a:r>
              <a:rPr lang="hi-IN" sz="2000" b="1" dirty="0">
                <a:solidFill>
                  <a:srgbClr val="7030A0"/>
                </a:solidFill>
              </a:rPr>
              <a:t>ने बच्चों से क्या कहा? </a:t>
            </a:r>
            <a:endParaRPr lang="en-US" sz="2000" b="1" dirty="0" smtClean="0">
              <a:solidFill>
                <a:srgbClr val="7030A0"/>
              </a:solidFill>
            </a:endParaRPr>
          </a:p>
          <a:p>
            <a:endParaRPr lang="en-US" sz="2000" dirty="0" smtClean="0"/>
          </a:p>
          <a:p>
            <a:r>
              <a:rPr lang="en-US" sz="2000" dirty="0" smtClean="0"/>
              <a:t>       </a:t>
            </a:r>
            <a:r>
              <a:rPr lang="hi-IN" sz="2000" dirty="0" smtClean="0"/>
              <a:t>गिलहरी </a:t>
            </a:r>
            <a:r>
              <a:rPr lang="hi-IN" sz="2000" dirty="0"/>
              <a:t>ने बच्चों से कहा- इस भुट्टे को छीलो, भुनो और खा लो</a:t>
            </a:r>
            <a:r>
              <a:rPr lang="hi-IN" sz="2000" dirty="0" smtClean="0"/>
              <a:t>।</a:t>
            </a:r>
            <a:endParaRPr lang="en-US" sz="2000" dirty="0" smtClean="0"/>
          </a:p>
          <a:p>
            <a:r>
              <a:rPr lang="en-US" sz="2000" dirty="0" smtClean="0"/>
              <a:t>   </a:t>
            </a:r>
          </a:p>
          <a:p>
            <a:r>
              <a:rPr lang="en-US" sz="2000" b="1" dirty="0">
                <a:solidFill>
                  <a:srgbClr val="7030A0"/>
                </a:solidFill>
              </a:rPr>
              <a:t> </a:t>
            </a:r>
            <a:r>
              <a:rPr lang="en-US" sz="2000" b="1" dirty="0" smtClean="0">
                <a:solidFill>
                  <a:srgbClr val="7030A0"/>
                </a:solidFill>
              </a:rPr>
              <a:t>  3. </a:t>
            </a:r>
            <a:r>
              <a:rPr lang="hi-IN" sz="2000" b="1" dirty="0" smtClean="0">
                <a:solidFill>
                  <a:srgbClr val="7030A0"/>
                </a:solidFill>
              </a:rPr>
              <a:t>टिल्लू </a:t>
            </a:r>
            <a:r>
              <a:rPr lang="hi-IN" sz="2000" b="1" dirty="0">
                <a:solidFill>
                  <a:srgbClr val="7030A0"/>
                </a:solidFill>
              </a:rPr>
              <a:t>के रोने पर उसके भाइयों ने क्या किया</a:t>
            </a:r>
            <a:r>
              <a:rPr lang="hi-IN" sz="2000" b="1" dirty="0" smtClean="0">
                <a:solidFill>
                  <a:srgbClr val="7030A0"/>
                </a:solidFill>
              </a:rPr>
              <a:t>?</a:t>
            </a:r>
            <a:endParaRPr lang="en-US" sz="2000" b="1" dirty="0" smtClean="0">
              <a:solidFill>
                <a:srgbClr val="7030A0"/>
              </a:solidFill>
            </a:endParaRPr>
          </a:p>
          <a:p>
            <a:r>
              <a:rPr lang="hi-IN" sz="2000" b="1" dirty="0" smtClean="0">
                <a:solidFill>
                  <a:srgbClr val="7030A0"/>
                </a:solidFill>
              </a:rPr>
              <a:t> </a:t>
            </a:r>
            <a:endParaRPr lang="en-US" sz="2000" b="1" dirty="0" smtClean="0">
              <a:solidFill>
                <a:srgbClr val="7030A0"/>
              </a:solidFill>
            </a:endParaRPr>
          </a:p>
          <a:p>
            <a:r>
              <a:rPr lang="en-US" sz="2000" dirty="0" smtClean="0"/>
              <a:t>         </a:t>
            </a:r>
            <a:r>
              <a:rPr lang="hi-IN" sz="2000" dirty="0" smtClean="0"/>
              <a:t>उन्होंने </a:t>
            </a:r>
            <a:r>
              <a:rPr lang="hi-IN" sz="2000" dirty="0"/>
              <a:t>अपना हिस्सा टिल्लू को दे दिया</a:t>
            </a:r>
            <a:r>
              <a:rPr lang="hi-IN" sz="2000" dirty="0" smtClean="0"/>
              <a:t>। </a:t>
            </a:r>
            <a:endParaRPr lang="en-US" sz="2000" dirty="0" smtClean="0"/>
          </a:p>
          <a:p>
            <a:r>
              <a:rPr lang="en-US" sz="2000" dirty="0" smtClean="0"/>
              <a:t>    </a:t>
            </a:r>
          </a:p>
          <a:p>
            <a:r>
              <a:rPr lang="en-US" sz="2000" b="1" dirty="0">
                <a:solidFill>
                  <a:srgbClr val="7030A0"/>
                </a:solidFill>
              </a:rPr>
              <a:t> </a:t>
            </a:r>
            <a:r>
              <a:rPr lang="en-US" sz="2000" b="1" dirty="0" smtClean="0">
                <a:solidFill>
                  <a:srgbClr val="7030A0"/>
                </a:solidFill>
              </a:rPr>
              <a:t>   4.</a:t>
            </a:r>
            <a:r>
              <a:rPr lang="hi-IN" sz="2000" b="1" dirty="0" smtClean="0">
                <a:solidFill>
                  <a:srgbClr val="7030A0"/>
                </a:solidFill>
              </a:rPr>
              <a:t>टिल्लू </a:t>
            </a:r>
            <a:r>
              <a:rPr lang="hi-IN" sz="2000" b="1" dirty="0">
                <a:solidFill>
                  <a:srgbClr val="7030A0"/>
                </a:solidFill>
              </a:rPr>
              <a:t>क्यों रोने लगा? </a:t>
            </a:r>
            <a:endParaRPr lang="en-US" sz="2000" b="1" dirty="0" smtClean="0">
              <a:solidFill>
                <a:srgbClr val="7030A0"/>
              </a:solidFill>
            </a:endParaRPr>
          </a:p>
          <a:p>
            <a:r>
              <a:rPr lang="en-US" sz="2000" dirty="0" smtClean="0"/>
              <a:t>         </a:t>
            </a:r>
            <a:r>
              <a:rPr lang="hi-IN" sz="2000" dirty="0" smtClean="0"/>
              <a:t>टिल्लू </a:t>
            </a:r>
            <a:r>
              <a:rPr lang="hi-IN" sz="2000" dirty="0"/>
              <a:t>का भुट्टा जल गया, इसलिए रोने लगा।</a:t>
            </a:r>
            <a:endParaRPr lang="en-IN" sz="2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g35e5ccecc92_0_0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 algn="l"/>
            <a:r>
              <a:rPr lang="en-US" sz="2400" b="1" dirty="0" smtClean="0">
                <a:solidFill>
                  <a:schemeClr val="accent6">
                    <a:lumMod val="50000"/>
                  </a:schemeClr>
                </a:solidFill>
              </a:rPr>
              <a:t>IV.</a:t>
            </a:r>
            <a:r>
              <a:rPr lang="hi-IN" sz="2400" b="1" dirty="0" smtClean="0">
                <a:solidFill>
                  <a:schemeClr val="accent6">
                    <a:lumMod val="50000"/>
                  </a:schemeClr>
                </a:solidFill>
              </a:rPr>
              <a:t>विलोम </a:t>
            </a:r>
            <a:r>
              <a:rPr lang="hi-IN" sz="2400" b="1" dirty="0">
                <a:solidFill>
                  <a:schemeClr val="accent6">
                    <a:lumMod val="50000"/>
                  </a:schemeClr>
                </a:solidFill>
              </a:rPr>
              <a:t>शब्द बनाइए</a:t>
            </a:r>
            <a:r>
              <a:rPr lang="hi-IN" sz="2400" b="1" dirty="0" smtClean="0">
                <a:solidFill>
                  <a:schemeClr val="accent6">
                    <a:lumMod val="50000"/>
                  </a:schemeClr>
                </a:solidFill>
              </a:rPr>
              <a:t>।</a:t>
            </a:r>
            <a:r>
              <a:rPr lang="en-US" sz="2400" b="1" dirty="0" smtClean="0">
                <a:solidFill>
                  <a:schemeClr val="accent6">
                    <a:lumMod val="50000"/>
                  </a:schemeClr>
                </a:solidFill>
              </a:rPr>
              <a:t>    Opposites                       </a:t>
            </a:r>
            <a:endParaRPr sz="24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109" name="Google Shape;109;g35e5ccecc92_0_0"/>
          <p:cNvSpPr txBox="1">
            <a:spLocks noGrp="1"/>
          </p:cNvSpPr>
          <p:nvPr>
            <p:ph type="body" idx="2"/>
          </p:nvPr>
        </p:nvSpPr>
        <p:spPr>
          <a:xfrm>
            <a:off x="532356" y="1247949"/>
            <a:ext cx="4040100" cy="39513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>
              <a:lnSpc>
                <a:spcPct val="150000"/>
              </a:lnSpc>
              <a:buNone/>
            </a:pPr>
            <a:r>
              <a:rPr lang="en-US" dirty="0" smtClean="0"/>
              <a:t>1.</a:t>
            </a:r>
            <a:r>
              <a:rPr lang="hi-IN" dirty="0" smtClean="0"/>
              <a:t>उदास </a:t>
            </a:r>
            <a:r>
              <a:rPr lang="en-US" dirty="0" smtClean="0"/>
              <a:t>	</a:t>
            </a:r>
            <a:r>
              <a:rPr lang="hi-IN" dirty="0" smtClean="0"/>
              <a:t> </a:t>
            </a:r>
            <a:r>
              <a:rPr lang="en-US" dirty="0" smtClean="0"/>
              <a:t>	</a:t>
            </a:r>
            <a:r>
              <a:rPr lang="hi-IN" dirty="0" smtClean="0"/>
              <a:t>खाली </a:t>
            </a:r>
            <a:r>
              <a:rPr lang="en-US" dirty="0" smtClean="0"/>
              <a:t>5</a:t>
            </a:r>
            <a:endParaRPr lang="en-US" dirty="0" smtClean="0"/>
          </a:p>
          <a:p>
            <a:pPr marL="0" lvl="0" indent="0">
              <a:lnSpc>
                <a:spcPct val="150000"/>
              </a:lnSpc>
              <a:buNone/>
            </a:pPr>
            <a:r>
              <a:rPr lang="en-US" dirty="0" smtClean="0"/>
              <a:t>2.</a:t>
            </a:r>
            <a:r>
              <a:rPr lang="hi-IN" dirty="0" smtClean="0"/>
              <a:t>रोना </a:t>
            </a:r>
            <a:r>
              <a:rPr lang="en-US" dirty="0" smtClean="0"/>
              <a:t>		</a:t>
            </a:r>
            <a:r>
              <a:rPr lang="en-US" dirty="0" smtClean="0"/>
              <a:t>	</a:t>
            </a:r>
            <a:r>
              <a:rPr lang="hi-IN" dirty="0" smtClean="0"/>
              <a:t>थोड़ा </a:t>
            </a:r>
            <a:r>
              <a:rPr lang="en-US" dirty="0" smtClean="0"/>
              <a:t> 4</a:t>
            </a:r>
            <a:endParaRPr lang="en-US" dirty="0" smtClean="0"/>
          </a:p>
          <a:p>
            <a:pPr marL="0" lvl="0" indent="0">
              <a:lnSpc>
                <a:spcPct val="150000"/>
              </a:lnSpc>
              <a:buNone/>
            </a:pPr>
            <a:r>
              <a:rPr lang="en-US" dirty="0" smtClean="0"/>
              <a:t>3.</a:t>
            </a:r>
            <a:r>
              <a:rPr lang="hi-IN" dirty="0" smtClean="0"/>
              <a:t> </a:t>
            </a:r>
            <a:r>
              <a:rPr lang="hi-IN" dirty="0"/>
              <a:t>सुखा</a:t>
            </a:r>
            <a:r>
              <a:rPr lang="hi-IN" dirty="0" smtClean="0"/>
              <a:t> </a:t>
            </a:r>
            <a:r>
              <a:rPr lang="en-US" dirty="0" smtClean="0"/>
              <a:t>	</a:t>
            </a:r>
            <a:r>
              <a:rPr lang="en-US" dirty="0" smtClean="0"/>
              <a:t>	</a:t>
            </a:r>
            <a:r>
              <a:rPr lang="hi-IN" dirty="0" smtClean="0"/>
              <a:t>हँसना </a:t>
            </a:r>
            <a:r>
              <a:rPr lang="en-US" dirty="0" smtClean="0"/>
              <a:t>2</a:t>
            </a:r>
            <a:endParaRPr lang="en-US" dirty="0" smtClean="0"/>
          </a:p>
          <a:p>
            <a:pPr marL="0" lvl="0" indent="0">
              <a:lnSpc>
                <a:spcPct val="150000"/>
              </a:lnSpc>
              <a:buNone/>
            </a:pPr>
            <a:r>
              <a:rPr lang="en-US" dirty="0" smtClean="0"/>
              <a:t>4.</a:t>
            </a:r>
            <a:r>
              <a:rPr lang="hi-IN" dirty="0" smtClean="0"/>
              <a:t> </a:t>
            </a:r>
            <a:r>
              <a:rPr lang="hi-IN" dirty="0"/>
              <a:t>ज्यादा </a:t>
            </a:r>
            <a:r>
              <a:rPr lang="en-US" dirty="0" smtClean="0"/>
              <a:t>	</a:t>
            </a:r>
            <a:r>
              <a:rPr lang="en-US" dirty="0" smtClean="0"/>
              <a:t>	</a:t>
            </a:r>
            <a:r>
              <a:rPr lang="hi-IN" dirty="0" smtClean="0"/>
              <a:t>गीला </a:t>
            </a:r>
            <a:r>
              <a:rPr lang="en-US" dirty="0" smtClean="0"/>
              <a:t> 3</a:t>
            </a:r>
            <a:endParaRPr lang="en-US" dirty="0" smtClean="0"/>
          </a:p>
          <a:p>
            <a:pPr marL="0" lvl="0" indent="0">
              <a:lnSpc>
                <a:spcPct val="150000"/>
              </a:lnSpc>
              <a:buNone/>
            </a:pPr>
            <a:r>
              <a:rPr lang="en-US" dirty="0" smtClean="0"/>
              <a:t>5.</a:t>
            </a:r>
            <a:r>
              <a:rPr lang="hi-IN" dirty="0" smtClean="0"/>
              <a:t> </a:t>
            </a:r>
            <a:r>
              <a:rPr lang="hi-IN" dirty="0"/>
              <a:t>भरा </a:t>
            </a:r>
            <a:r>
              <a:rPr lang="en-US" dirty="0" smtClean="0"/>
              <a:t>	</a:t>
            </a:r>
            <a:r>
              <a:rPr lang="hi-IN" dirty="0" smtClean="0"/>
              <a:t> </a:t>
            </a:r>
            <a:r>
              <a:rPr lang="en-US" dirty="0" smtClean="0"/>
              <a:t>             </a:t>
            </a:r>
            <a:r>
              <a:rPr lang="en-US" dirty="0" smtClean="0"/>
              <a:t>	</a:t>
            </a:r>
            <a:r>
              <a:rPr lang="hi-IN" dirty="0" smtClean="0"/>
              <a:t>खुश </a:t>
            </a:r>
            <a:r>
              <a:rPr lang="en-US" dirty="0" smtClean="0"/>
              <a:t>  1</a:t>
            </a:r>
            <a:endParaRPr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g35e5ccecc92_0_8"/>
          <p:cNvSpPr txBox="1">
            <a:spLocks noGrp="1"/>
          </p:cNvSpPr>
          <p:nvPr>
            <p:ph type="title"/>
          </p:nvPr>
        </p:nvSpPr>
        <p:spPr>
          <a:xfrm>
            <a:off x="526094" y="839245"/>
            <a:ext cx="7935238" cy="400831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lvl="0" algn="l">
              <a:lnSpc>
                <a:spcPct val="150000"/>
              </a:lnSpc>
            </a:pP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sz="3100" b="1" dirty="0" smtClean="0"/>
              <a:t>V. </a:t>
            </a:r>
            <a:r>
              <a:rPr lang="hi-IN" sz="2700" b="1" dirty="0" smtClean="0">
                <a:solidFill>
                  <a:schemeClr val="accent4">
                    <a:lumMod val="75000"/>
                  </a:schemeClr>
                </a:solidFill>
              </a:rPr>
              <a:t>शब्दों </a:t>
            </a:r>
            <a:r>
              <a:rPr lang="hi-IN" sz="2700" b="1" dirty="0">
                <a:solidFill>
                  <a:schemeClr val="accent4">
                    <a:lumMod val="75000"/>
                  </a:schemeClr>
                </a:solidFill>
              </a:rPr>
              <a:t>को मिलाकर </a:t>
            </a:r>
            <a:r>
              <a:rPr lang="hi-IN" sz="2700" b="1" dirty="0" smtClean="0">
                <a:solidFill>
                  <a:schemeClr val="accent4">
                    <a:lumMod val="75000"/>
                  </a:schemeClr>
                </a:solidFill>
              </a:rPr>
              <a:t>लिखिए</a:t>
            </a:r>
            <a:r>
              <a:rPr lang="en-US" sz="2700" b="1" dirty="0" smtClean="0">
                <a:solidFill>
                  <a:schemeClr val="accent4">
                    <a:lumMod val="75000"/>
                  </a:schemeClr>
                </a:solidFill>
              </a:rPr>
              <a:t> ।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	</a:t>
            </a:r>
            <a:r>
              <a:rPr lang="en-US" sz="2700" dirty="0" smtClean="0"/>
              <a:t>1.</a:t>
            </a:r>
            <a:r>
              <a:rPr lang="hi-IN" sz="2700" dirty="0" smtClean="0"/>
              <a:t>मिल </a:t>
            </a:r>
            <a:r>
              <a:rPr lang="en-US" sz="2700" dirty="0"/>
              <a:t>+</a:t>
            </a:r>
            <a:r>
              <a:rPr lang="hi-IN" sz="2700" dirty="0" smtClean="0"/>
              <a:t> </a:t>
            </a:r>
            <a:r>
              <a:rPr lang="hi-IN" sz="2700" dirty="0"/>
              <a:t>कर </a:t>
            </a:r>
            <a:r>
              <a:rPr lang="en-US" sz="2700" dirty="0" smtClean="0"/>
              <a:t/>
            </a:r>
            <a:br>
              <a:rPr lang="en-US" sz="2700" dirty="0" smtClean="0"/>
            </a:br>
            <a:r>
              <a:rPr lang="en-US" sz="2700" dirty="0" smtClean="0"/>
              <a:t>	2.</a:t>
            </a:r>
            <a:r>
              <a:rPr lang="hi-IN" sz="2700" dirty="0" smtClean="0"/>
              <a:t>जा</a:t>
            </a:r>
            <a:r>
              <a:rPr lang="en-US" sz="2700" dirty="0" smtClean="0"/>
              <a:t> + </a:t>
            </a:r>
            <a:r>
              <a:rPr lang="hi-IN" sz="2700" dirty="0" smtClean="0"/>
              <a:t>कर </a:t>
            </a:r>
            <a:r>
              <a:rPr lang="en-US" sz="2700" dirty="0" smtClean="0"/>
              <a:t/>
            </a:r>
            <a:br>
              <a:rPr lang="en-US" sz="2700" dirty="0" smtClean="0"/>
            </a:br>
            <a:r>
              <a:rPr lang="en-US" sz="2700" dirty="0" smtClean="0"/>
              <a:t>	3.</a:t>
            </a:r>
            <a:r>
              <a:rPr lang="hi-IN" sz="2700" dirty="0" smtClean="0"/>
              <a:t>कह </a:t>
            </a:r>
            <a:r>
              <a:rPr lang="en-US" sz="2700" dirty="0" smtClean="0"/>
              <a:t>+ </a:t>
            </a:r>
            <a:r>
              <a:rPr lang="hi-IN" sz="2700" dirty="0" smtClean="0"/>
              <a:t>कर </a:t>
            </a:r>
            <a:r>
              <a:rPr lang="en-US" sz="2700" dirty="0" smtClean="0"/>
              <a:t>		GGU</a:t>
            </a:r>
            <a:br>
              <a:rPr lang="en-US" sz="2700" dirty="0" smtClean="0"/>
            </a:br>
            <a:r>
              <a:rPr lang="en-US" sz="2700" dirty="0" smtClean="0"/>
              <a:t>	4.</a:t>
            </a:r>
            <a:r>
              <a:rPr lang="hi-IN" sz="2700" dirty="0" smtClean="0"/>
              <a:t>बैठा</a:t>
            </a:r>
            <a:r>
              <a:rPr lang="en-US" sz="2700" dirty="0" smtClean="0"/>
              <a:t> + </a:t>
            </a:r>
            <a:r>
              <a:rPr lang="hi-IN" sz="2700" dirty="0" smtClean="0"/>
              <a:t>कर </a:t>
            </a:r>
            <a:r>
              <a:rPr lang="en-US" sz="2700" dirty="0" smtClean="0"/>
              <a:t/>
            </a:r>
            <a:br>
              <a:rPr lang="en-US" sz="2700" dirty="0" smtClean="0"/>
            </a:br>
            <a:r>
              <a:rPr lang="en-US" sz="2700" dirty="0" smtClean="0"/>
              <a:t>	5.</a:t>
            </a:r>
            <a:r>
              <a:rPr lang="hi-IN" sz="2700" dirty="0" smtClean="0"/>
              <a:t>खा</a:t>
            </a:r>
            <a:r>
              <a:rPr lang="en-US" sz="2700" dirty="0" smtClean="0"/>
              <a:t> + </a:t>
            </a:r>
            <a:r>
              <a:rPr lang="hi-IN" sz="2700" dirty="0" smtClean="0"/>
              <a:t>कर</a:t>
            </a:r>
            <a:endParaRPr sz="2700" dirty="0"/>
          </a:p>
        </p:txBody>
      </p:sp>
      <p:sp>
        <p:nvSpPr>
          <p:cNvPr id="117" name="Google Shape;117;g35e5ccecc92_0_8"/>
          <p:cNvSpPr txBox="1">
            <a:spLocks noGrp="1"/>
          </p:cNvSpPr>
          <p:nvPr>
            <p:ph type="body" idx="1"/>
          </p:nvPr>
        </p:nvSpPr>
        <p:spPr>
          <a:xfrm>
            <a:off x="914400" y="583133"/>
            <a:ext cx="5599134" cy="982619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l" rtl="0">
              <a:spcBef>
                <a:spcPts val="480"/>
              </a:spcBef>
              <a:spcAft>
                <a:spcPts val="0"/>
              </a:spcAft>
              <a:buNone/>
            </a:pPr>
            <a:endParaRPr lang="en-US" dirty="0" smtClean="0"/>
          </a:p>
          <a:p>
            <a:pPr marL="0" lvl="0" indent="0" algn="l" rtl="0">
              <a:spcBef>
                <a:spcPts val="480"/>
              </a:spcBef>
              <a:spcAft>
                <a:spcPts val="0"/>
              </a:spcAft>
              <a:buNone/>
            </a:pPr>
            <a:endParaRPr lang="en-US" dirty="0" smtClean="0"/>
          </a:p>
          <a:p>
            <a:pPr marL="0" lvl="0" indent="0" algn="l" rtl="0">
              <a:spcBef>
                <a:spcPts val="480"/>
              </a:spcBef>
              <a:spcAft>
                <a:spcPts val="0"/>
              </a:spcAft>
              <a:buNone/>
            </a:pPr>
            <a:endParaRPr lang="en-US" dirty="0"/>
          </a:p>
          <a:p>
            <a:pPr marL="0" lvl="0" indent="0" algn="l" rtl="0">
              <a:spcBef>
                <a:spcPts val="480"/>
              </a:spcBef>
              <a:spcAft>
                <a:spcPts val="0"/>
              </a:spcAft>
              <a:buNone/>
            </a:pPr>
            <a:endParaRPr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8015" y="3189856"/>
            <a:ext cx="5035464" cy="23341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168</TotalTime>
  <Words>132</Words>
  <Application>Microsoft Office PowerPoint</Application>
  <PresentationFormat>On-screen Show (4:3)</PresentationFormat>
  <Paragraphs>63</Paragraphs>
  <Slides>5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पाठ-2  टिल्लू का भुट्टा</vt:lpstr>
      <vt:lpstr>PowerPoint Presentation</vt:lpstr>
      <vt:lpstr>PowerPoint Presentation</vt:lpstr>
      <vt:lpstr>IV.विलोम शब्द बनाइए।    Opposites                       </vt:lpstr>
      <vt:lpstr>    V. शब्दों को मिलाकर लिखिए ।  1.मिल + कर   2.जा + कर   3.कह + कर   GGU  4.बैठा + कर   5.खा + कर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sns</dc:creator>
  <cp:lastModifiedBy>sns</cp:lastModifiedBy>
  <cp:revision>12</cp:revision>
  <dcterms:created xsi:type="dcterms:W3CDTF">2025-04-04T09:40:00Z</dcterms:created>
  <dcterms:modified xsi:type="dcterms:W3CDTF">2025-06-12T07:16:56Z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F246FB5B392E4ECFBFF2EA5A1A2821D1_12</vt:lpwstr>
  </property>
  <property fmtid="{D5CDD505-2E9C-101B-9397-08002B2CF9AE}" pid="3" name="KSOProductBuildVer">
    <vt:lpwstr>1033-12.2.0.20782</vt:lpwstr>
  </property>
</Properties>
</file>